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22"/>
  </p:notesMasterIdLst>
  <p:handoutMasterIdLst>
    <p:handoutMasterId r:id="rId23"/>
  </p:handoutMasterIdLst>
  <p:sldIdLst>
    <p:sldId id="811" r:id="rId5"/>
    <p:sldId id="816" r:id="rId6"/>
    <p:sldId id="818" r:id="rId7"/>
    <p:sldId id="815" r:id="rId8"/>
    <p:sldId id="819" r:id="rId9"/>
    <p:sldId id="885" r:id="rId10"/>
    <p:sldId id="941" r:id="rId11"/>
    <p:sldId id="879" r:id="rId12"/>
    <p:sldId id="942" r:id="rId13"/>
    <p:sldId id="944" r:id="rId14"/>
    <p:sldId id="943" r:id="rId15"/>
    <p:sldId id="946" r:id="rId16"/>
    <p:sldId id="945" r:id="rId17"/>
    <p:sldId id="947" r:id="rId18"/>
    <p:sldId id="940" r:id="rId19"/>
    <p:sldId id="920" r:id="rId20"/>
    <p:sldId id="869" r:id="rId21"/>
  </p:sldIdLst>
  <p:sldSz cx="12192000" cy="6858000"/>
  <p:notesSz cx="7104063" cy="10234613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Segoe UI Light" panose="020B0502040204020203" pitchFamily="34" charset="0"/>
      <p:regular r:id="rId36"/>
      <p:italic r:id="rId37"/>
    </p:embeddedFont>
  </p:embeddedFontLst>
  <p:custDataLst>
    <p:tags r:id="rId3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39"/>
    <a:srgbClr val="AAD23B"/>
    <a:srgbClr val="E6E6E6"/>
    <a:srgbClr val="016B9F"/>
    <a:srgbClr val="95B258"/>
    <a:srgbClr val="4AA5B7"/>
    <a:srgbClr val="06516F"/>
    <a:srgbClr val="2F3240"/>
    <a:srgbClr val="FFFFFF"/>
    <a:srgbClr val="3B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61461" autoAdjust="0"/>
  </p:normalViewPr>
  <p:slideViewPr>
    <p:cSldViewPr snapToGrid="0">
      <p:cViewPr varScale="1">
        <p:scale>
          <a:sx n="69" d="100"/>
          <a:sy n="69" d="100"/>
        </p:scale>
        <p:origin x="2058" y="-48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10/05/2023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10/05/2023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Attention, il faut idéalement :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Android Studio dernière génération &gt;= Avril 2023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Gradle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&gt;= 8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&gt; 5.1 d’avril 2023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Sinon, vous aurez des erreurs sur l’utilisation de l’api ou il faudra forcer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à accepter la version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8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Parfois il faudra aussi gérer des permissions à ajouter à la main dans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Android.manifest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. Voir sous iOS</a:t>
            </a:r>
          </a:p>
          <a:p>
            <a:pPr>
              <a:lnSpc>
                <a:spcPct val="120000"/>
              </a:lnSpc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Vous avez une démo 00 sur l’utilisation du plugin de caméra pour montrer cela si vous voulez.</a:t>
            </a:r>
          </a:p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Cette démonstration est en plus de la démonstration du module</a:t>
            </a:r>
          </a:p>
        </p:txBody>
      </p:sp>
    </p:spTree>
    <p:extLst>
      <p:ext uri="{BB962C8B-B14F-4D97-AF65-F5344CB8AC3E}">
        <p14:creationId xmlns:p14="http://schemas.microsoft.com/office/powerpoint/2010/main" val="3088138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730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26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https://ionicframework.com/docs/native</a:t>
            </a:r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https://capacitorjs.com/docs/plugins</a:t>
            </a:r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https://ionic.io/enterprise-sdk</a:t>
            </a: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57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Le plugin est entièrement écrit en code natif pour Android et iOS,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Qui utilisent chacun leur langage propre (Java,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Kotlin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, Objective C, Swift) et leur SDK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contrat d’interface 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commun permet ensuite d’interroger ce code natif depuis JavaScript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Le nom des fonctions est le même, ainsi que le type de retour et les arguments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04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Capacitor</a:t>
            </a:r>
            <a:r>
              <a:rPr lang="fr-FR" dirty="0"/>
              <a:t> est un environnement d’exécution pour la création d'applications Web.</a:t>
            </a:r>
          </a:p>
          <a:p>
            <a:r>
              <a:rPr lang="fr-FR" dirty="0"/>
              <a:t>Il utilise des composants Web JS et des plugins natifs pour gérer les comportements sur les OS mobiles.</a:t>
            </a:r>
          </a:p>
          <a:p>
            <a:r>
              <a:rPr lang="fr-FR" dirty="0"/>
              <a:t>Les APIs natives sur chaque plateformes peuvent être différentes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Composants Web dans le navigateur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APIs natives iOS et Android pour les mobiles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expose des API multiplateformes cohérentes en JavaScript.</a:t>
            </a:r>
          </a:p>
        </p:txBody>
      </p:sp>
    </p:spTree>
    <p:extLst>
      <p:ext uri="{BB962C8B-B14F-4D97-AF65-F5344CB8AC3E}">
        <p14:creationId xmlns:p14="http://schemas.microsoft.com/office/powerpoint/2010/main" val="2594374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Camera.getPhoto</a:t>
            </a:r>
            <a:endParaRPr lang="fr-FR" dirty="0"/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Imaginons un plugin caméra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permet de renvoyer une photo (provenant de l’appareil photo ou de l’album)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Au niveau JS, création d’une fonction (coquille vide) (Interface contrat avec le plugin)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getPhoto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dirty="0"/>
              <a:t>options: </a:t>
            </a:r>
            <a:r>
              <a:rPr lang="fr-FR" dirty="0" err="1"/>
              <a:t>ImageOptions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) -&gt; Promise&lt;Photo&gt;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Options sont facultatives (https://capacitorjs.com/docs/apis/camera#imageoptions)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retourne une promesse sur une photo en base64 (https://capacitorjs.com/docs/apis/camera#photo)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Un fichier sous iOS et Android sont différents, les structures complexes Objets sont différentes aussi entre les 2 Systèmes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Donc des types simples sont à privilégier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faut ensuite une implémentation en Swift pour iOS et une en Java/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pour Android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Dans ces cas le code sera natif.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91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8579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Il y a 3 solutions pour trouver un plugin </a:t>
            </a:r>
            <a:r>
              <a:rPr lang="fr-FR" sz="1200" b="0" strike="noStrike" spc="-1" dirty="0" err="1">
                <a:solidFill>
                  <a:srgbClr val="343642"/>
                </a:solidFill>
                <a:latin typeface="Segoe UI"/>
              </a:rPr>
              <a:t>Capacitor</a:t>
            </a: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Les plugins officiels et « open source » de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: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Montrez le site de référence : https://capacitorjs.com/docs/apis</a:t>
            </a: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Les plugins de la commun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auté, ils sont aussi « open source »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https://github.com/capacitor-community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Ils sont open source en général;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Mais non officiels et pas forcément conservé dans le temps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Faire remarquer qu’il y a des plugins Cordova parmi eux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Les plugins d’Ionic Enterprise SDK; ils sont payants</a:t>
            </a: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https://ionic.io/enterprise-sdk</a:t>
            </a:r>
          </a:p>
        </p:txBody>
      </p:sp>
    </p:spTree>
    <p:extLst>
      <p:ext uri="{BB962C8B-B14F-4D97-AF65-F5344CB8AC3E}">
        <p14:creationId xmlns:p14="http://schemas.microsoft.com/office/powerpoint/2010/main" val="3067417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654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09 – Interagir avec la plateforme native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Trouver un plugin </a:t>
            </a:r>
            <a:r>
              <a:rPr lang="fr-FR" sz="4400" dirty="0" err="1"/>
              <a:t>Capacitor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0815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Trouver un plugin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y a 3 solutions pour trouver un plugin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Capacitor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plugins officiels et « open source » de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Capacitor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https://capacitorjs.com/docs/apis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plugins de la commun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auté</a:t>
            </a: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https://github.com/capacitor-community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plugins d’Ionic Enterprise SDK; ils sont payants</a:t>
            </a: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https://ionic.io/enterprise-sdk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4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Mise en place des plugins</a:t>
            </a:r>
          </a:p>
        </p:txBody>
      </p:sp>
    </p:spTree>
    <p:extLst>
      <p:ext uri="{BB962C8B-B14F-4D97-AF65-F5344CB8AC3E}">
        <p14:creationId xmlns:p14="http://schemas.microsoft.com/office/powerpoint/2010/main" val="31070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Mise en place des plugins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L’intégration d’un plugin est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Installer le plugin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Capacitor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Mettre à jour Ionic et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sur le projet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Importer le service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Utiliser les méthodes de l’API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9B22394-F987-BA9E-CE98-96CF149131FF}"/>
              </a:ext>
            </a:extLst>
          </p:cNvPr>
          <p:cNvSpPr txBox="1"/>
          <p:nvPr/>
        </p:nvSpPr>
        <p:spPr>
          <a:xfrm>
            <a:off x="3506875" y="2147991"/>
            <a:ext cx="6096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@capacitor/nom_plugin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838E92-6B00-3980-7AFC-4B4A63762B9A}"/>
              </a:ext>
            </a:extLst>
          </p:cNvPr>
          <p:cNvSpPr txBox="1"/>
          <p:nvPr/>
        </p:nvSpPr>
        <p:spPr>
          <a:xfrm>
            <a:off x="3506875" y="3055749"/>
            <a:ext cx="6096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npx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cap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sync</a:t>
            </a:r>
            <a:endParaRPr lang="fr-FR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4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Mise en place des plugins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9264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Des plugins officiels utilisent souvent les éléments PWA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Ils manipulent des Web Component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Pour avoir la même fonctionnalité dans un navigateur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Que dans un smartphone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 faut donc installer les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pwa-elements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: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Et les injecter dans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main.ts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FA5ADB6-A207-0B7D-C615-B5B4025E46CD}"/>
              </a:ext>
            </a:extLst>
          </p:cNvPr>
          <p:cNvSpPr txBox="1"/>
          <p:nvPr/>
        </p:nvSpPr>
        <p:spPr>
          <a:xfrm>
            <a:off x="3506875" y="3950655"/>
            <a:ext cx="6096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npm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--force </a:t>
            </a:r>
            <a:r>
              <a:rPr lang="fr-F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</a:t>
            </a:r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@ionic/pwa-elements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790A450-EB01-1080-65D4-982CB2C54703}"/>
              </a:ext>
            </a:extLst>
          </p:cNvPr>
          <p:cNvSpPr txBox="1"/>
          <p:nvPr/>
        </p:nvSpPr>
        <p:spPr>
          <a:xfrm>
            <a:off x="3483549" y="4888067"/>
            <a:ext cx="7586234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defineCustomElements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pwa-elements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/loader’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CCCCCC"/>
                </a:solidFill>
                <a:latin typeface="Consolas" panose="020B0609020204030204" pitchFamily="49" charset="0"/>
              </a:rPr>
              <a:t>…</a:t>
            </a:r>
            <a:br>
              <a:rPr lang="fr-FR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defineCustomElements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fr-FR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8187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Plugin API native</a:t>
            </a:r>
          </a:p>
        </p:txBody>
      </p:sp>
    </p:spTree>
    <p:extLst>
      <p:ext uri="{BB962C8B-B14F-4D97-AF65-F5344CB8AC3E}">
        <p14:creationId xmlns:p14="http://schemas.microsoft.com/office/powerpoint/2010/main" val="5259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-11937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fil rouge</a:t>
            </a:r>
          </a:p>
        </p:txBody>
      </p:sp>
    </p:spTree>
    <p:extLst>
      <p:ext uri="{BB962C8B-B14F-4D97-AF65-F5344CB8AC3E}">
        <p14:creationId xmlns:p14="http://schemas.microsoft.com/office/powerpoint/2010/main" val="21389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27515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b="0" strike="noStrike" spc="-1" dirty="0">
                <a:solidFill>
                  <a:srgbClr val="2F3240"/>
                </a:solidFill>
                <a:cs typeface="Segoe UI" panose="020B0502040204020203" pitchFamily="34" charset="0"/>
              </a:rPr>
              <a:t>Pour optimiser et accéder aux fonctionnalités spécifiques des mobiles, il faut utiliser </a:t>
            </a:r>
            <a:r>
              <a:rPr lang="fr-FR" sz="2400" b="0" strike="noStrike" spc="-1" dirty="0">
                <a:solidFill>
                  <a:srgbClr val="95B258"/>
                </a:solidFill>
                <a:cs typeface="Segoe UI" panose="020B0502040204020203" pitchFamily="34" charset="0"/>
              </a:rPr>
              <a:t>Ionic Native</a:t>
            </a:r>
            <a:endParaRPr lang="fr-FR" sz="2400" spc="-1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Pour interroger les OS natifs</a:t>
            </a:r>
            <a:r>
              <a:rPr lang="fr-FR" sz="2400" dirty="0">
                <a:solidFill>
                  <a:srgbClr val="2F3240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, il y a un ensemble d’</a:t>
            </a:r>
            <a:r>
              <a:rPr lang="fr-FR" sz="2400" dirty="0">
                <a:solidFill>
                  <a:srgbClr val="95B258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interfaces JavaScript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Une partie des </a:t>
            </a:r>
            <a:r>
              <a:rPr lang="fr-FR" sz="2400" dirty="0">
                <a:solidFill>
                  <a:srgbClr val="95B258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fonctionnalités natives de </a:t>
            </a:r>
            <a:r>
              <a:rPr lang="fr-FR" sz="2400" dirty="0" err="1">
                <a:solidFill>
                  <a:srgbClr val="95B258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srgbClr val="2F3240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 sont « </a:t>
            </a:r>
            <a:r>
              <a:rPr lang="fr-FR" sz="2400" dirty="0">
                <a:solidFill>
                  <a:srgbClr val="95B258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open source </a:t>
            </a:r>
            <a:r>
              <a:rPr lang="fr-FR" sz="2400" dirty="0">
                <a:solidFill>
                  <a:srgbClr val="2F3240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Les plus poussé</a:t>
            </a:r>
            <a:r>
              <a:rPr lang="fr-FR" sz="2400" dirty="0">
                <a:solidFill>
                  <a:srgbClr val="2F3240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es font parties d’un SDK payant : </a:t>
            </a:r>
            <a:r>
              <a:rPr lang="fr-FR" sz="2400" dirty="0">
                <a:solidFill>
                  <a:srgbClr val="95B258"/>
                </a:solidFill>
                <a:ea typeface="Calibri" panose="020F0502020204030204" pitchFamily="34" charset="0"/>
                <a:cs typeface="Segoe UI" panose="020B0502040204020203" pitchFamily="34" charset="0"/>
              </a:rPr>
              <a:t>Ionic Enterprise SDK</a:t>
            </a:r>
            <a:endParaRPr lang="fr-FR" sz="2400" dirty="0">
              <a:solidFill>
                <a:srgbClr val="95B258"/>
              </a:solidFill>
              <a:effectLst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Interagir avec la plateforme native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840230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Comprendre le mécanisme d’appel de fonctions natives de </a:t>
            </a:r>
            <a:r>
              <a:rPr lang="fr-FR" sz="1800" dirty="0" err="1">
                <a:solidFill>
                  <a:srgbClr val="FFFFFF"/>
                </a:solidFill>
              </a:rPr>
              <a:t>Capacitor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trouver un plugin de </a:t>
            </a:r>
            <a:r>
              <a:rPr lang="fr-FR" sz="1800" dirty="0" err="1">
                <a:solidFill>
                  <a:srgbClr val="FFFFFF"/>
                </a:solidFill>
              </a:rPr>
              <a:t>Capacitor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Savoir utiliser la surcouche Ionic Native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0D111-6A8C-11EC-1B3A-0356EDA8B70A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3269883C-E427-0114-3443-3C7D07C65C24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B390D974-111F-D04F-CF2C-0BEAEE7EB0E2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881F1AE-BB7F-4B53-94D4-C20430E625B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les plugins de la communauté</a:t>
            </a:r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9264" y="2601055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Mise en place des plugins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Présentation du mécanisme de plugins de </a:t>
            </a:r>
            <a:r>
              <a:rPr lang="fr-FR" sz="1800" dirty="0" err="1">
                <a:solidFill>
                  <a:srgbClr val="141E26"/>
                </a:solidFill>
              </a:rPr>
              <a:t>Capacitor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39129" y="1853212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33636" y="2601055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59262" y="1856758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Trouver un plugin </a:t>
            </a:r>
            <a:r>
              <a:rPr lang="fr-FR" sz="1800" dirty="0" err="1">
                <a:solidFill>
                  <a:srgbClr val="141E26"/>
                </a:solidFill>
              </a:rPr>
              <a:t>Capacitor</a:t>
            </a:r>
            <a:endParaRPr lang="fr-FR" sz="1800" dirty="0">
              <a:solidFill>
                <a:srgbClr val="141E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Interagir avec la plateforme native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mécanisme de plugins de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8286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L’application Ionic ne tirait parti que du navigateur du smartphone 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affichage de vues HTML/CSS, 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Pilotage à l’aide de Javascript grâce à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aux composants Ionic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points forts des applications mobiles sont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D’interagir avec les capteurs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utiliser les fonctionnalités bas niveau du smartphone : appareil photo, carnet d’adresse, téléphone, gyroscope, accéléromètre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mécanisme de plugins de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7104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propose un principe simple pouvoir utiliser les fonctionnalités natives Android ou iOS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plugin est entièrement écrit en code natif pour Android et iOS,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contrat d’interfaces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permet ensuite d’interroger ce code natif depuis JavaScript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E27CD59-72C1-5B22-9601-F17104675AFA}"/>
              </a:ext>
            </a:extLst>
          </p:cNvPr>
          <p:cNvSpPr/>
          <p:nvPr/>
        </p:nvSpPr>
        <p:spPr>
          <a:xfrm>
            <a:off x="5325868" y="2976371"/>
            <a:ext cx="4269766" cy="1800901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Plugins</a:t>
            </a: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7975FF86-2C96-E1AB-1EC9-C16F9A1E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987" y="1661101"/>
            <a:ext cx="3941102" cy="3941102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FC4A772-AF5A-DF2F-5C31-CCCCEA0FCA4E}"/>
              </a:ext>
            </a:extLst>
          </p:cNvPr>
          <p:cNvSpPr/>
          <p:nvPr/>
        </p:nvSpPr>
        <p:spPr>
          <a:xfrm>
            <a:off x="6883262" y="6067339"/>
            <a:ext cx="1112358" cy="463029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mécanisme de plugins/API de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D24D898-DF18-2112-0568-7B0ABC55E4FE}"/>
              </a:ext>
            </a:extLst>
          </p:cNvPr>
          <p:cNvSpPr/>
          <p:nvPr/>
        </p:nvSpPr>
        <p:spPr>
          <a:xfrm>
            <a:off x="5309901" y="1236805"/>
            <a:ext cx="4285733" cy="1293154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CFAF0-BFEA-DA74-0AAA-04E5B8C74007}"/>
              </a:ext>
            </a:extLst>
          </p:cNvPr>
          <p:cNvSpPr/>
          <p:nvPr/>
        </p:nvSpPr>
        <p:spPr>
          <a:xfrm>
            <a:off x="6729861" y="1677441"/>
            <a:ext cx="1556650" cy="640439"/>
          </a:xfrm>
          <a:prstGeom prst="rect">
            <a:avLst/>
          </a:prstGeom>
          <a:solidFill>
            <a:srgbClr val="4AA5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8B8FC-3A67-D4C9-3F35-57B70B868956}"/>
              </a:ext>
            </a:extLst>
          </p:cNvPr>
          <p:cNvSpPr/>
          <p:nvPr/>
        </p:nvSpPr>
        <p:spPr>
          <a:xfrm>
            <a:off x="7627862" y="2055742"/>
            <a:ext cx="624817" cy="239503"/>
          </a:xfrm>
          <a:prstGeom prst="rect">
            <a:avLst/>
          </a:prstGeom>
          <a:solidFill>
            <a:srgbClr val="016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FA137-F5D8-64E2-4377-BAC4629DF3B7}"/>
              </a:ext>
            </a:extLst>
          </p:cNvPr>
          <p:cNvSpPr/>
          <p:nvPr/>
        </p:nvSpPr>
        <p:spPr>
          <a:xfrm>
            <a:off x="6765087" y="2055742"/>
            <a:ext cx="627737" cy="239503"/>
          </a:xfrm>
          <a:prstGeom prst="rect">
            <a:avLst/>
          </a:prstGeom>
          <a:solidFill>
            <a:srgbClr val="016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JS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517F7E2-FA5F-4FEF-39C7-3102DB63F540}"/>
              </a:ext>
            </a:extLst>
          </p:cNvPr>
          <p:cNvSpPr txBox="1"/>
          <p:nvPr/>
        </p:nvSpPr>
        <p:spPr>
          <a:xfrm rot="16200000">
            <a:off x="4523091" y="5000621"/>
            <a:ext cx="914400" cy="37039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APIs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ED1B7DC1-0A54-83DA-F97D-73891B621979}"/>
              </a:ext>
            </a:extLst>
          </p:cNvPr>
          <p:cNvSpPr/>
          <p:nvPr/>
        </p:nvSpPr>
        <p:spPr>
          <a:xfrm>
            <a:off x="4987709" y="6067339"/>
            <a:ext cx="1112358" cy="463029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71232DC-617E-8505-8E36-C3C0714C6D75}"/>
              </a:ext>
            </a:extLst>
          </p:cNvPr>
          <p:cNvSpPr/>
          <p:nvPr/>
        </p:nvSpPr>
        <p:spPr>
          <a:xfrm>
            <a:off x="9039455" y="6067339"/>
            <a:ext cx="1112357" cy="463029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174A29A-529E-239E-3687-27A6AA0D2502}"/>
              </a:ext>
            </a:extLst>
          </p:cNvPr>
          <p:cNvCxnSpPr/>
          <p:nvPr/>
        </p:nvCxnSpPr>
        <p:spPr>
          <a:xfrm>
            <a:off x="7504787" y="2529959"/>
            <a:ext cx="0" cy="446412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E7EEAE2-F56C-4D42-53E2-3236695DB790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543888" y="4777272"/>
            <a:ext cx="1908879" cy="1290067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3365D73-39CF-A4EC-19E5-F7BCCA8D4DD4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439441" y="4777272"/>
            <a:ext cx="13326" cy="1290067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BCBA347-C0F1-30AE-5F2B-38EEBA42CEF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439441" y="4777272"/>
            <a:ext cx="2156193" cy="1290067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44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mécanisme de plugins de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Interagir avec la plateforme native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E144C3-2005-8AA8-4953-ADA1C198D7ED}"/>
              </a:ext>
            </a:extLst>
          </p:cNvPr>
          <p:cNvSpPr/>
          <p:nvPr/>
        </p:nvSpPr>
        <p:spPr>
          <a:xfrm>
            <a:off x="3506875" y="1625961"/>
            <a:ext cx="8330938" cy="393146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Plugin Camera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BE965E-0D8B-9698-61E3-31BBF3EBCA99}"/>
              </a:ext>
            </a:extLst>
          </p:cNvPr>
          <p:cNvSpPr/>
          <p:nvPr/>
        </p:nvSpPr>
        <p:spPr>
          <a:xfrm>
            <a:off x="3506875" y="2166775"/>
            <a:ext cx="8330938" cy="826495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Javacript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getPhoto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(options: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ImageOptions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) -&gt; Promise&lt;Photo&gt;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B181C-3A7F-9D51-74A6-89C09D766EF4}"/>
              </a:ext>
            </a:extLst>
          </p:cNvPr>
          <p:cNvSpPr/>
          <p:nvPr/>
        </p:nvSpPr>
        <p:spPr>
          <a:xfrm>
            <a:off x="3506876" y="3544969"/>
            <a:ext cx="4082248" cy="826495"/>
          </a:xfrm>
          <a:prstGeom prst="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Implémentation iOS en Swift</a:t>
            </a:r>
            <a:endParaRPr lang="fr-FR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ED2DD-2E7C-EEA2-B4D4-5DDF3C642A96}"/>
              </a:ext>
            </a:extLst>
          </p:cNvPr>
          <p:cNvSpPr/>
          <p:nvPr/>
        </p:nvSpPr>
        <p:spPr>
          <a:xfrm>
            <a:off x="7755565" y="3544969"/>
            <a:ext cx="4082248" cy="826495"/>
          </a:xfrm>
          <a:prstGeom prst="rect">
            <a:avLst/>
          </a:pr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Implémentation Android en Java/</a:t>
            </a:r>
            <a:r>
              <a:rPr lang="fr-FR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Kotlin</a:t>
            </a:r>
            <a:endParaRPr lang="fr-FR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D380BE-1367-2323-5BD5-510E52A8036F}"/>
              </a:ext>
            </a:extLst>
          </p:cNvPr>
          <p:cNvSpPr/>
          <p:nvPr/>
        </p:nvSpPr>
        <p:spPr>
          <a:xfrm>
            <a:off x="3506875" y="4688594"/>
            <a:ext cx="4082248" cy="826495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SDK iOS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29D16-4A2E-7DDA-DFB4-DE65E81C59AB}"/>
              </a:ext>
            </a:extLst>
          </p:cNvPr>
          <p:cNvSpPr/>
          <p:nvPr/>
        </p:nvSpPr>
        <p:spPr>
          <a:xfrm>
            <a:off x="7755564" y="4688594"/>
            <a:ext cx="4082248" cy="826495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SDK Android</a:t>
            </a: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CCBDA198-F89B-BBC3-2D60-5DAE9061145A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5548000" y="3226787"/>
            <a:ext cx="2207564" cy="318181"/>
          </a:xfrm>
          <a:prstGeom prst="bentConnector2">
            <a:avLst/>
          </a:prstGeom>
          <a:ln w="38100">
            <a:solidFill>
              <a:srgbClr val="AAD23B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E8132F2B-F262-BB47-FBE9-BF18A169C4E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971565" y="3226788"/>
            <a:ext cx="2825124" cy="318181"/>
          </a:xfrm>
          <a:prstGeom prst="bentConnector2">
            <a:avLst/>
          </a:prstGeom>
          <a:ln w="38100">
            <a:solidFill>
              <a:srgbClr val="AAD23B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D0C37910-1E6E-9FD9-9CFE-90E8B0EAE26E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5400000">
            <a:off x="9638124" y="4530029"/>
            <a:ext cx="3171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AAD23B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EBDDDB3B-9415-089A-C20D-007F728E34E7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5400000">
            <a:off x="5389435" y="4530029"/>
            <a:ext cx="3171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AAD23B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52F7E3C6-4B52-4058-FFE6-51D05E997DD6}"/>
              </a:ext>
            </a:extLst>
          </p:cNvPr>
          <p:cNvCxnSpPr>
            <a:cxnSpLocks/>
          </p:cNvCxnSpPr>
          <p:nvPr/>
        </p:nvCxnSpPr>
        <p:spPr>
          <a:xfrm>
            <a:off x="7590492" y="2993270"/>
            <a:ext cx="0" cy="233516"/>
          </a:xfrm>
          <a:prstGeom prst="line">
            <a:avLst/>
          </a:prstGeom>
          <a:ln w="38100">
            <a:solidFill>
              <a:srgbClr val="AAD2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1C14A2-83A9-4C74-92E1-C07E54B53819}"/>
</file>

<file path=customXml/itemProps3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3768</TotalTime>
  <Words>1131</Words>
  <Application>Microsoft Office PowerPoint</Application>
  <PresentationFormat>Grand écran</PresentationFormat>
  <Paragraphs>171</Paragraphs>
  <Slides>17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Segoe UI</vt:lpstr>
      <vt:lpstr>Arial</vt:lpstr>
      <vt:lpstr>Consolas</vt:lpstr>
      <vt:lpstr>Calibri</vt:lpstr>
      <vt:lpstr>Segoe UI Light</vt:lpstr>
      <vt:lpstr>Thème Office</vt:lpstr>
      <vt:lpstr>Les technologies cross-platform : Ionic Module 09 – Interagir avec la plateforme native</vt:lpstr>
      <vt:lpstr>Présentation PowerPoint</vt:lpstr>
      <vt:lpstr>Comprendre le mécanisme d’appel de fonctions natives de Capacitor</vt:lpstr>
      <vt:lpstr>Présentation du mécanisme de plugins de Capacitor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1171</cp:revision>
  <dcterms:created xsi:type="dcterms:W3CDTF">2023-01-06T06:52:31Z</dcterms:created>
  <dcterms:modified xsi:type="dcterms:W3CDTF">2023-05-10T13:28:28Z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1965100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